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  <p:sldId id="340" r:id="rId10"/>
    <p:sldId id="341" r:id="rId11"/>
    <p:sldId id="342" r:id="rId12"/>
    <p:sldId id="343" r:id="rId13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6222" autoAdjust="0"/>
  </p:normalViewPr>
  <p:slideViewPr>
    <p:cSldViewPr>
      <p:cViewPr varScale="1">
        <p:scale>
          <a:sx n="87" d="100"/>
          <a:sy n="87" d="100"/>
        </p:scale>
        <p:origin x="18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2</a:t>
            </a:r>
            <a:r>
              <a:rPr lang="en-US" sz="2800" b="1" dirty="0" smtClean="0">
                <a:cs typeface="Times New Roman" pitchFamily="18" charset="0"/>
              </a:rPr>
              <a:t>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</a:t>
            </a:r>
            <a:r>
              <a:rPr lang="en-US" sz="2800" b="1" dirty="0" smtClean="0">
                <a:cs typeface="Times New Roman" pitchFamily="18" charset="0"/>
              </a:rPr>
              <a:t>2023</a:t>
            </a:r>
            <a:endParaRPr lang="en-US" sz="2800" b="1" dirty="0">
              <a:cs typeface="Times New Roman" pitchFamily="18" charset="0"/>
            </a:endParaRP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07504" y="990600"/>
            <a:ext cx="9145016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Tendência Atual – FPM </a:t>
            </a:r>
            <a:r>
              <a:rPr lang="pt-BR" sz="1800" b="1" u="sng" dirty="0" smtClean="0">
                <a:cs typeface="Times New Roman" pitchFamily="18" charset="0"/>
              </a:rPr>
              <a:t>(Fundo de Participação dos </a:t>
            </a:r>
            <a:r>
              <a:rPr lang="pt-BR" sz="1800" b="1" u="sng" dirty="0" err="1" smtClean="0">
                <a:cs typeface="Times New Roman" pitchFamily="18" charset="0"/>
              </a:rPr>
              <a:t>Municipios</a:t>
            </a:r>
            <a:r>
              <a:rPr lang="pt-BR" sz="1800" b="1" u="sng" dirty="0" smtClean="0">
                <a:cs typeface="Times New Roman" pitchFamily="18" charset="0"/>
              </a:rPr>
              <a:t>)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Julho/Agosto/Setembro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 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28175"/>
              </p:ext>
            </p:extLst>
          </p:nvPr>
        </p:nvGraphicFramePr>
        <p:xfrm>
          <a:off x="611557" y="2422990"/>
          <a:ext cx="8136906" cy="3629791"/>
        </p:xfrm>
        <a:graphic>
          <a:graphicData uri="http://schemas.openxmlformats.org/drawingml/2006/table">
            <a:tbl>
              <a:tblPr/>
              <a:tblGrid>
                <a:gridCol w="2802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932">
                  <a:extLst>
                    <a:ext uri="{9D8B030D-6E8A-4147-A177-3AD203B41FA5}">
                      <a16:colId xmlns:a16="http://schemas.microsoft.com/office/drawing/2014/main" val="1462728277"/>
                    </a:ext>
                  </a:extLst>
                </a:gridCol>
                <a:gridCol w="1338878">
                  <a:extLst>
                    <a:ext uri="{9D8B030D-6E8A-4147-A177-3AD203B41FA5}">
                      <a16:colId xmlns:a16="http://schemas.microsoft.com/office/drawing/2014/main" val="3000249619"/>
                    </a:ext>
                  </a:extLst>
                </a:gridCol>
                <a:gridCol w="909863">
                  <a:extLst>
                    <a:ext uri="{9D8B030D-6E8A-4147-A177-3AD203B41FA5}">
                      <a16:colId xmlns:a16="http://schemas.microsoft.com/office/drawing/2014/main" val="551355805"/>
                    </a:ext>
                  </a:extLst>
                </a:gridCol>
              </a:tblGrid>
              <a:tr h="721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Diferença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JULHO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1.758.123,69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1.623.824,73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134.298,96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-7,6%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AGOSTO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1.277.371,99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1.103.461,05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173.910,94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-13,6%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SETEMBRO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Parcial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718.988,91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510.133,27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208.855,64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-28,9%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3.754.484,59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3.237.419,05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517.065,54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-13,7%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  <p:extLst>
      <p:ext uri="{BB962C8B-B14F-4D97-AF65-F5344CB8AC3E}">
        <p14:creationId xmlns:p14="http://schemas.microsoft.com/office/powerpoint/2010/main" val="116109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54868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07504" y="980728"/>
            <a:ext cx="9145016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Como é formado o FPM ?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Como é distribuído?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Motivos para queda na arrecadação ?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 smtClean="0">
                <a:cs typeface="Times New Roman" pitchFamily="18" charset="0"/>
              </a:rPr>
              <a:t>1 – Aumento da restituição do IR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 smtClean="0">
                <a:cs typeface="Times New Roman" pitchFamily="18" charset="0"/>
              </a:rPr>
              <a:t>2 – Redução da Produção Industrial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 smtClean="0">
                <a:cs typeface="Times New Roman" pitchFamily="18" charset="0"/>
              </a:rPr>
              <a:t>3 – Redução no lucro das empresas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 smtClean="0">
                <a:cs typeface="Times New Roman" pitchFamily="18" charset="0"/>
              </a:rPr>
              <a:t>4 – Apropriação do IRRF por Estados e Municípios 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800" b="1" u="sng" dirty="0" smtClean="0">
                <a:cs typeface="Times New Roman" pitchFamily="18" charset="0"/>
              </a:rPr>
              <a:t>O FPM vai “normalizar”?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800" b="1" u="sng" dirty="0" smtClean="0">
                <a:cs typeface="Times New Roman" pitchFamily="18" charset="0"/>
              </a:rPr>
              <a:t>O que o Município pode/deve fazer?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44624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  <p:extLst>
      <p:ext uri="{BB962C8B-B14F-4D97-AF65-F5344CB8AC3E}">
        <p14:creationId xmlns:p14="http://schemas.microsoft.com/office/powerpoint/2010/main" val="3293240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54868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07504" y="980728"/>
            <a:ext cx="914501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971600" y="44624"/>
            <a:ext cx="763284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solidFill>
                  <a:schemeClr val="accent2"/>
                </a:solidFill>
              </a:rPr>
              <a:t>DEMONSTRATIVO/PROJEÇÃO DO FUNDEB</a:t>
            </a:r>
            <a:endParaRPr lang="pt-BR" b="1" dirty="0">
              <a:solidFill>
                <a:schemeClr val="accent2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35058" t="15548" r="31736" b="13579"/>
          <a:stretch/>
        </p:blipFill>
        <p:spPr>
          <a:xfrm>
            <a:off x="827584" y="764704"/>
            <a:ext cx="7776864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2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</a:t>
            </a:r>
            <a:r>
              <a:rPr lang="pt-BR" b="1" u="sng" dirty="0" smtClean="0"/>
              <a:t>2023</a:t>
            </a:r>
            <a:endParaRPr lang="pt-BR" b="1" u="sng" dirty="0"/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4945006"/>
              </p:ext>
            </p:extLst>
          </p:nvPr>
        </p:nvGraphicFramePr>
        <p:xfrm>
          <a:off x="465140" y="2700338"/>
          <a:ext cx="7964512" cy="1910398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798.014,08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14.835.215,31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15.633.229,39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</a:t>
            </a:r>
            <a:r>
              <a:rPr lang="en-US" b="1" u="sng" dirty="0" smtClean="0"/>
              <a:t>$ 2.344.984,41 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</a:t>
            </a:r>
            <a:r>
              <a:rPr lang="pt-BR" b="1" u="sng" dirty="0" smtClean="0"/>
              <a:t>2023 </a:t>
            </a:r>
            <a:endParaRPr lang="pt-BR" b="1" u="sng" dirty="0"/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10594638"/>
              </p:ext>
            </p:extLst>
          </p:nvPr>
        </p:nvGraphicFramePr>
        <p:xfrm>
          <a:off x="685800" y="1857364"/>
          <a:ext cx="7772400" cy="4817272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contratados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3.258.057,86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597.252,61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10.500,00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777.736,62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18.475,00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1.031.004,89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18.678,76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182.514,21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960899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20.834,32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5.916.054,27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90511995"/>
              </p:ext>
            </p:extLst>
          </p:nvPr>
        </p:nvGraphicFramePr>
        <p:xfrm>
          <a:off x="1043608" y="1340769"/>
          <a:ext cx="7416824" cy="5256583"/>
        </p:xfrm>
        <a:graphic>
          <a:graphicData uri="http://schemas.openxmlformats.org/drawingml/2006/table">
            <a:tbl>
              <a:tblPr/>
              <a:tblGrid>
                <a:gridCol w="5449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 livre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3.925.516,49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1.035,524,21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29.883,88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498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Vigilancia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/assistência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Farm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/Atenção primaria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8.572,12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259"/>
                  </a:ext>
                </a:extLst>
              </a:tr>
              <a:tr h="489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237.337,52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182.205,56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494 Atenção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Basica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Emendas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33.699,99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098244"/>
                  </a:ext>
                </a:extLst>
              </a:tr>
              <a:tr h="527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agentes comunitários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463.314,50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069610"/>
                  </a:ext>
                </a:extLst>
              </a:tr>
              <a:tr h="759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</a:t>
                      </a: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5.916.054,27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639880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5.916.054,27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1.990.537,78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1.990.537,78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3.925.516,49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263863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24,04%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043608" y="990600"/>
            <a:ext cx="7391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Previsão x </a:t>
            </a:r>
            <a:r>
              <a:rPr lang="pt-BR" b="1" u="sng" dirty="0" err="1" smtClean="0">
                <a:cs typeface="Times New Roman" pitchFamily="18" charset="0"/>
              </a:rPr>
              <a:t>Arrecação</a:t>
            </a:r>
            <a:endParaRPr lang="pt-BR" b="1" u="sng" dirty="0" smtClean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Exercício de 2023 (Janeiro a Agosto)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b="1" u="sng" dirty="0" smtClean="0">
                <a:cs typeface="Times New Roman" pitchFamily="18" charset="0"/>
              </a:rPr>
              <a:t> 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47108"/>
              </p:ext>
            </p:extLst>
          </p:nvPr>
        </p:nvGraphicFramePr>
        <p:xfrm>
          <a:off x="804834" y="2422990"/>
          <a:ext cx="7511581" cy="2962277"/>
        </p:xfrm>
        <a:graphic>
          <a:graphicData uri="http://schemas.openxmlformats.org/drawingml/2006/table">
            <a:tbl>
              <a:tblPr/>
              <a:tblGrid>
                <a:gridCol w="309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434">
                  <a:extLst>
                    <a:ext uri="{9D8B030D-6E8A-4147-A177-3AD203B41FA5}">
                      <a16:colId xmlns:a16="http://schemas.microsoft.com/office/drawing/2014/main" val="1462728277"/>
                    </a:ext>
                  </a:extLst>
                </a:gridCol>
                <a:gridCol w="1472434">
                  <a:extLst>
                    <a:ext uri="{9D8B030D-6E8A-4147-A177-3AD203B41FA5}">
                      <a16:colId xmlns:a16="http://schemas.microsoft.com/office/drawing/2014/main" val="3000249619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Diferença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11.048.891,37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10.932.706,32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116.185,05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3.514.660,92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3.471.660,92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43.106,40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3.104.265,54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3.008.847,31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95.418,23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17.667.818,43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17.413.214,55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254.603,88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  <p:extLst>
      <p:ext uri="{BB962C8B-B14F-4D97-AF65-F5344CB8AC3E}">
        <p14:creationId xmlns:p14="http://schemas.microsoft.com/office/powerpoint/2010/main" val="4146431089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12721</TotalTime>
  <Words>483</Words>
  <Application>Microsoft Office PowerPoint</Application>
  <PresentationFormat>Apresentação na tela (4:3)</PresentationFormat>
  <Paragraphs>221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546</cp:revision>
  <dcterms:created xsi:type="dcterms:W3CDTF">2002-12-04T13:56:03Z</dcterms:created>
  <dcterms:modified xsi:type="dcterms:W3CDTF">2023-09-26T17:39:18Z</dcterms:modified>
</cp:coreProperties>
</file>